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9" r:id="rId3"/>
    <p:sldId id="293" r:id="rId4"/>
    <p:sldId id="270" r:id="rId5"/>
    <p:sldId id="268" r:id="rId6"/>
    <p:sldId id="294" r:id="rId7"/>
    <p:sldId id="276" r:id="rId8"/>
    <p:sldId id="279" r:id="rId9"/>
    <p:sldId id="321" r:id="rId10"/>
    <p:sldId id="282" r:id="rId11"/>
    <p:sldId id="322" r:id="rId12"/>
    <p:sldId id="284" r:id="rId13"/>
    <p:sldId id="275" r:id="rId14"/>
  </p:sldIdLst>
  <p:sldSz cx="12193588" cy="6858000"/>
  <p:notesSz cx="6858000" cy="9144000"/>
  <p:defaultTextStyle>
    <a:defPPr>
      <a:defRPr lang="en-US"/>
    </a:defPPr>
    <a:lvl1pPr marL="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1D1D1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10" autoAdjust="0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132" y="234"/>
      </p:cViewPr>
      <p:guideLst>
        <p:guide orient="horz" pos="221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D8AC1"/>
            </a:solidFill>
          </c:spPr>
          <c:dPt>
            <c:idx val="0"/>
            <c:bubble3D val="0"/>
            <c:spPr>
              <a:solidFill>
                <a:schemeClr val="accent2"/>
              </a:solidFill>
              <a:effectLst>
                <a:innerShdw blurRad="63500" dist="50800" dir="2700000">
                  <a:prstClr val="black">
                    <a:alpha val="1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78AA-462A-A829-6B099EAB1299}"/>
              </c:ext>
            </c:extLst>
          </c:dPt>
          <c:dPt>
            <c:idx val="1"/>
            <c:bubble3D val="0"/>
            <c:spPr>
              <a:solidFill>
                <a:srgbClr val="404040"/>
              </a:solidFill>
              <a:effectLst>
                <a:innerShdw blurRad="63500" dist="50800" dir="13500000">
                  <a:prstClr val="black">
                    <a:alpha val="1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78AA-462A-A829-6B099EAB1299}"/>
              </c:ext>
            </c:extLst>
          </c:dPt>
          <c:dLbls>
            <c:dLbl>
              <c:idx val="0"/>
              <c:layout>
                <c:manualLayout>
                  <c:x val="0.15946769803355201"/>
                  <c:y val="0.2938121444884079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28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78AA-462A-A829-6B099EAB1299}"/>
                </c:ext>
              </c:extLst>
            </c:dLbl>
            <c:dLbl>
              <c:idx val="1"/>
              <c:layout>
                <c:manualLayout>
                  <c:x val="-0.14055197570640299"/>
                  <c:y val="-0.249789806481639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2800" b="1" i="0" u="none" strike="noStrike" kern="1200" baseline="0">
                      <a:solidFill>
                        <a:srgbClr val="40404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8AA-462A-A829-6B099EAB12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28575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</a:ln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AA-462A-A829-6B099EAB12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5" dirty="0" smtClean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zh-CN" altLang="en-US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Century </a:t>
            </a:r>
            <a:r>
              <a:rPr lang="en-US" altLang="zh-CN" sz="1335" dirty="0" smtClean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 smtClean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r>
              <a:rPr lang="en-US" altLang="zh-CN" sz="1335" dirty="0" err="1" smtClean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endParaRPr lang="zh-CN" altLang="en-US" sz="1335" dirty="0" smtClean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r>
              <a:rPr lang="zh-CN" altLang="en-US" sz="1335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5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</a:t>
            </a:r>
            <a:r>
              <a:rPr lang="zh-CN" altLang="en-US" sz="1335" dirty="0" smtClean="0">
                <a:solidFill>
                  <a:prstClr val="white"/>
                </a:solidFill>
              </a:rPr>
              <a:t>联系 </a:t>
            </a:r>
            <a:r>
              <a:rPr lang="zh-CN" altLang="en-US" sz="1335" dirty="0" smtClean="0">
                <a:solidFill>
                  <a:prstClr val="white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officeplus@microsoft.com</a:t>
            </a:r>
            <a:endParaRPr lang="en-US" altLang="zh-CN" sz="1335" dirty="0" smtClean="0">
              <a:solidFill>
                <a:srgbClr val="FFFFFF"/>
              </a:solidFill>
              <a:latin typeface="Segoe UI Light" panose="020B0502040204020203" charset="0"/>
              <a:ea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prstClr val="white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/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点击</a:t>
            </a:r>
            <a:r>
              <a:rPr kumimoji="1" lang="en-US" altLang="zh-CN" sz="1335" dirty="0" smtClean="0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获取更多优质模板（放映模式）</a:t>
            </a:r>
            <a:endParaRPr kumimoji="1" lang="zh-CN" altLang="en-US" sz="1335" dirty="0">
              <a:solidFill>
                <a:srgbClr val="000000"/>
              </a:solidFill>
              <a:latin typeface="Century Gothic"/>
              <a:ea typeface="微软雅黑" panose="020B0503020204020204" charset="-122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6089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20204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8965" rtl="0" eaLnBrk="1" latinLnBrk="0" hangingPunct="1">
        <a:spcBef>
          <a:spcPct val="20000"/>
        </a:spcBef>
        <a:buFont typeface="Arial" panose="020B0604020202020204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8965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608965" rtl="0" eaLnBrk="1" latinLnBrk="0" hangingPunct="1">
        <a:spcBef>
          <a:spcPct val="20000"/>
        </a:spcBef>
        <a:buFont typeface="Arial" panose="020B0604020202020204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29" y="1194524"/>
            <a:ext cx="7585088" cy="4021323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451687" y="1512028"/>
            <a:ext cx="6423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3200" b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Part Time</a:t>
            </a:r>
            <a:r>
              <a:rPr kumimoji="1" sz="3200" b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kumimoji="1" sz="3200" b="1" dirty="0">
                <a:solidFill>
                  <a:schemeClr val="accent2"/>
                </a:solidFill>
                <a:ea typeface="宋体" panose="02010600030101010101" pitchFamily="2" charset="-122"/>
              </a:rPr>
              <a:t>management system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46656" y="2315441"/>
            <a:ext cx="5687060" cy="105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265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PTMS</a:t>
            </a:r>
            <a:r>
              <a:rPr kumimoji="1" lang="zh-CN" altLang="en-US" sz="6265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系统报告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1686" y="3962707"/>
            <a:ext cx="5003032" cy="359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335" dirty="0">
                <a:solidFill>
                  <a:srgbClr val="FFFFFF"/>
                </a:solidFill>
                <a:ea typeface="微软雅黑" panose="020B0503020204020204" charset="-122"/>
                <a:cs typeface="Arial" panose="020B0604020202020204"/>
              </a:rPr>
              <a:t>酒店临时工管理 方便 简洁 高效 易管理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1686" y="3590427"/>
            <a:ext cx="5003032" cy="25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kumimoji="1" lang="zh-CN" sz="1335" dirty="0">
                <a:solidFill>
                  <a:schemeClr val="accent2"/>
                </a:solidFill>
                <a:ea typeface="微软雅黑" panose="020B0503020204020204" charset="-122"/>
                <a:cs typeface="Arial" panose="020B0604020202020204"/>
              </a:rPr>
              <a:t>山东众数信息科技有限公司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心圆 1"/>
          <p:cNvSpPr/>
          <p:nvPr/>
        </p:nvSpPr>
        <p:spPr>
          <a:xfrm>
            <a:off x="1402544" y="2575232"/>
            <a:ext cx="3015165" cy="3015165"/>
          </a:xfrm>
          <a:prstGeom prst="donut">
            <a:avLst>
              <a:gd name="adj" fmla="val 386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1286635" y="2535349"/>
            <a:ext cx="960000" cy="960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3561055" y="2535349"/>
            <a:ext cx="960000" cy="960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573617" y="4523596"/>
            <a:ext cx="960000" cy="960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390213" y="4663205"/>
            <a:ext cx="960000" cy="960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2190126" y="3362815"/>
            <a:ext cx="1440000" cy="1440000"/>
          </a:xfrm>
          <a:prstGeom prst="ellipse">
            <a:avLst/>
          </a:prstGeom>
          <a:solidFill>
            <a:srgbClr val="F1B015"/>
          </a:solidFill>
          <a:ln>
            <a:solidFill>
              <a:srgbClr val="B98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Freeform 218"/>
          <p:cNvSpPr>
            <a:spLocks noChangeAspect="1" noEditPoints="1"/>
          </p:cNvSpPr>
          <p:nvPr/>
        </p:nvSpPr>
        <p:spPr bwMode="auto">
          <a:xfrm>
            <a:off x="2567687" y="3722815"/>
            <a:ext cx="684879" cy="720000"/>
          </a:xfrm>
          <a:custGeom>
            <a:avLst/>
            <a:gdLst>
              <a:gd name="T0" fmla="*/ 61 w 117"/>
              <a:gd name="T1" fmla="*/ 38 h 123"/>
              <a:gd name="T2" fmla="*/ 72 w 117"/>
              <a:gd name="T3" fmla="*/ 43 h 123"/>
              <a:gd name="T4" fmla="*/ 76 w 117"/>
              <a:gd name="T5" fmla="*/ 47 h 123"/>
              <a:gd name="T6" fmla="*/ 63 w 117"/>
              <a:gd name="T7" fmla="*/ 62 h 123"/>
              <a:gd name="T8" fmla="*/ 61 w 117"/>
              <a:gd name="T9" fmla="*/ 59 h 123"/>
              <a:gd name="T10" fmla="*/ 54 w 117"/>
              <a:gd name="T11" fmla="*/ 57 h 123"/>
              <a:gd name="T12" fmla="*/ 49 w 117"/>
              <a:gd name="T13" fmla="*/ 59 h 123"/>
              <a:gd name="T14" fmla="*/ 24 w 117"/>
              <a:gd name="T15" fmla="*/ 83 h 123"/>
              <a:gd name="T16" fmla="*/ 20 w 117"/>
              <a:gd name="T17" fmla="*/ 88 h 123"/>
              <a:gd name="T18" fmla="*/ 20 w 117"/>
              <a:gd name="T19" fmla="*/ 94 h 123"/>
              <a:gd name="T20" fmla="*/ 24 w 117"/>
              <a:gd name="T21" fmla="*/ 100 h 123"/>
              <a:gd name="T22" fmla="*/ 27 w 117"/>
              <a:gd name="T23" fmla="*/ 102 h 123"/>
              <a:gd name="T24" fmla="*/ 33 w 117"/>
              <a:gd name="T25" fmla="*/ 104 h 123"/>
              <a:gd name="T26" fmla="*/ 38 w 117"/>
              <a:gd name="T27" fmla="*/ 102 h 123"/>
              <a:gd name="T28" fmla="*/ 51 w 117"/>
              <a:gd name="T29" fmla="*/ 91 h 123"/>
              <a:gd name="T30" fmla="*/ 58 w 117"/>
              <a:gd name="T31" fmla="*/ 88 h 123"/>
              <a:gd name="T32" fmla="*/ 65 w 117"/>
              <a:gd name="T33" fmla="*/ 91 h 123"/>
              <a:gd name="T34" fmla="*/ 67 w 117"/>
              <a:gd name="T35" fmla="*/ 97 h 123"/>
              <a:gd name="T36" fmla="*/ 65 w 117"/>
              <a:gd name="T37" fmla="*/ 104 h 123"/>
              <a:gd name="T38" fmla="*/ 45 w 117"/>
              <a:gd name="T39" fmla="*/ 121 h 123"/>
              <a:gd name="T40" fmla="*/ 33 w 117"/>
              <a:gd name="T41" fmla="*/ 123 h 123"/>
              <a:gd name="T42" fmla="*/ 11 w 117"/>
              <a:gd name="T43" fmla="*/ 114 h 123"/>
              <a:gd name="T44" fmla="*/ 3 w 117"/>
              <a:gd name="T45" fmla="*/ 102 h 123"/>
              <a:gd name="T46" fmla="*/ 3 w 117"/>
              <a:gd name="T47" fmla="*/ 79 h 123"/>
              <a:gd name="T48" fmla="*/ 32 w 117"/>
              <a:gd name="T49" fmla="*/ 47 h 123"/>
              <a:gd name="T50" fmla="*/ 54 w 117"/>
              <a:gd name="T51" fmla="*/ 38 h 123"/>
              <a:gd name="T52" fmla="*/ 97 w 117"/>
              <a:gd name="T53" fmla="*/ 3 h 123"/>
              <a:gd name="T54" fmla="*/ 108 w 117"/>
              <a:gd name="T55" fmla="*/ 9 h 123"/>
              <a:gd name="T56" fmla="*/ 117 w 117"/>
              <a:gd name="T57" fmla="*/ 32 h 123"/>
              <a:gd name="T58" fmla="*/ 108 w 117"/>
              <a:gd name="T59" fmla="*/ 54 h 123"/>
              <a:gd name="T60" fmla="*/ 75 w 117"/>
              <a:gd name="T61" fmla="*/ 83 h 123"/>
              <a:gd name="T62" fmla="*/ 63 w 117"/>
              <a:gd name="T63" fmla="*/ 85 h 123"/>
              <a:gd name="T64" fmla="*/ 42 w 117"/>
              <a:gd name="T65" fmla="*/ 76 h 123"/>
              <a:gd name="T66" fmla="*/ 54 w 117"/>
              <a:gd name="T67" fmla="*/ 62 h 123"/>
              <a:gd name="T68" fmla="*/ 58 w 117"/>
              <a:gd name="T69" fmla="*/ 64 h 123"/>
              <a:gd name="T70" fmla="*/ 63 w 117"/>
              <a:gd name="T71" fmla="*/ 66 h 123"/>
              <a:gd name="T72" fmla="*/ 70 w 117"/>
              <a:gd name="T73" fmla="*/ 64 h 123"/>
              <a:gd name="T74" fmla="*/ 95 w 117"/>
              <a:gd name="T75" fmla="*/ 41 h 123"/>
              <a:gd name="T76" fmla="*/ 97 w 117"/>
              <a:gd name="T77" fmla="*/ 36 h 123"/>
              <a:gd name="T78" fmla="*/ 97 w 117"/>
              <a:gd name="T79" fmla="*/ 29 h 123"/>
              <a:gd name="T80" fmla="*/ 95 w 117"/>
              <a:gd name="T81" fmla="*/ 24 h 123"/>
              <a:gd name="T82" fmla="*/ 91 w 117"/>
              <a:gd name="T83" fmla="*/ 21 h 123"/>
              <a:gd name="T84" fmla="*/ 86 w 117"/>
              <a:gd name="T85" fmla="*/ 19 h 123"/>
              <a:gd name="T86" fmla="*/ 79 w 117"/>
              <a:gd name="T87" fmla="*/ 21 h 123"/>
              <a:gd name="T88" fmla="*/ 67 w 117"/>
              <a:gd name="T89" fmla="*/ 32 h 123"/>
              <a:gd name="T90" fmla="*/ 61 w 117"/>
              <a:gd name="T91" fmla="*/ 34 h 123"/>
              <a:gd name="T92" fmla="*/ 54 w 117"/>
              <a:gd name="T93" fmla="*/ 32 h 123"/>
              <a:gd name="T94" fmla="*/ 51 w 117"/>
              <a:gd name="T95" fmla="*/ 25 h 123"/>
              <a:gd name="T96" fmla="*/ 54 w 117"/>
              <a:gd name="T97" fmla="*/ 19 h 123"/>
              <a:gd name="T98" fmla="*/ 74 w 117"/>
              <a:gd name="T99" fmla="*/ 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3200"/>
          </a:p>
        </p:txBody>
      </p:sp>
      <p:grpSp>
        <p:nvGrpSpPr>
          <p:cNvPr id="9" name="组合 12"/>
          <p:cNvGrpSpPr>
            <a:grpSpLocks noChangeAspect="1"/>
          </p:cNvGrpSpPr>
          <p:nvPr/>
        </p:nvGrpSpPr>
        <p:grpSpPr>
          <a:xfrm>
            <a:off x="1653393" y="2799416"/>
            <a:ext cx="231700" cy="288000"/>
            <a:chOff x="1103314" y="674687"/>
            <a:chExt cx="169863" cy="211138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130301" y="674687"/>
              <a:ext cx="112713" cy="112713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1103314" y="808037"/>
              <a:ext cx="169863" cy="77788"/>
            </a:xfrm>
            <a:custGeom>
              <a:avLst/>
              <a:gdLst>
                <a:gd name="T0" fmla="*/ 80 w 107"/>
                <a:gd name="T1" fmla="*/ 0 h 49"/>
                <a:gd name="T2" fmla="*/ 102 w 107"/>
                <a:gd name="T3" fmla="*/ 9 h 49"/>
                <a:gd name="T4" fmla="*/ 107 w 107"/>
                <a:gd name="T5" fmla="*/ 49 h 49"/>
                <a:gd name="T6" fmla="*/ 0 w 107"/>
                <a:gd name="T7" fmla="*/ 49 h 49"/>
                <a:gd name="T8" fmla="*/ 4 w 107"/>
                <a:gd name="T9" fmla="*/ 9 h 49"/>
                <a:gd name="T10" fmla="*/ 27 w 107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49">
                  <a:moveTo>
                    <a:pt x="80" y="0"/>
                  </a:moveTo>
                  <a:lnTo>
                    <a:pt x="102" y="9"/>
                  </a:lnTo>
                  <a:lnTo>
                    <a:pt x="107" y="49"/>
                  </a:lnTo>
                  <a:lnTo>
                    <a:pt x="0" y="49"/>
                  </a:lnTo>
                  <a:lnTo>
                    <a:pt x="4" y="9"/>
                  </a:lnTo>
                  <a:lnTo>
                    <a:pt x="27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</p:grpSp>
      <p:grpSp>
        <p:nvGrpSpPr>
          <p:cNvPr id="12" name="组合 17"/>
          <p:cNvGrpSpPr>
            <a:grpSpLocks noChangeAspect="1"/>
          </p:cNvGrpSpPr>
          <p:nvPr/>
        </p:nvGrpSpPr>
        <p:grpSpPr>
          <a:xfrm>
            <a:off x="3900299" y="2874556"/>
            <a:ext cx="357980" cy="288000"/>
            <a:chOff x="1082676" y="1274762"/>
            <a:chExt cx="211138" cy="169863"/>
          </a:xfrm>
        </p:grpSpPr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1082676" y="1274762"/>
              <a:ext cx="211138" cy="169863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1103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15" name="Freeform 22"/>
            <p:cNvSpPr/>
            <p:nvPr/>
          </p:nvSpPr>
          <p:spPr bwMode="auto">
            <a:xfrm>
              <a:off x="1103314" y="1317625"/>
              <a:ext cx="169863" cy="42863"/>
            </a:xfrm>
            <a:custGeom>
              <a:avLst/>
              <a:gdLst>
                <a:gd name="T0" fmla="*/ 107 w 107"/>
                <a:gd name="T1" fmla="*/ 0 h 27"/>
                <a:gd name="T2" fmla="*/ 53 w 107"/>
                <a:gd name="T3" fmla="*/ 27 h 27"/>
                <a:gd name="T4" fmla="*/ 0 w 10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27">
                  <a:moveTo>
                    <a:pt x="107" y="0"/>
                  </a:moveTo>
                  <a:lnTo>
                    <a:pt x="53" y="27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H="1" flipV="1">
              <a:off x="1230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</p:grpSp>
      <p:grpSp>
        <p:nvGrpSpPr>
          <p:cNvPr id="17" name="组合 30"/>
          <p:cNvGrpSpPr>
            <a:grpSpLocks noChangeAspect="1"/>
          </p:cNvGrpSpPr>
          <p:nvPr/>
        </p:nvGrpSpPr>
        <p:grpSpPr>
          <a:xfrm>
            <a:off x="1690205" y="5003596"/>
            <a:ext cx="357980" cy="288000"/>
            <a:chOff x="1082676" y="3014662"/>
            <a:chExt cx="211138" cy="169863"/>
          </a:xfrm>
        </p:grpSpPr>
        <p:sp>
          <p:nvSpPr>
            <p:cNvPr id="18" name="Line 86"/>
            <p:cNvSpPr>
              <a:spLocks noChangeShapeType="1"/>
            </p:cNvSpPr>
            <p:nvPr/>
          </p:nvSpPr>
          <p:spPr bwMode="auto">
            <a:xfrm flipH="1">
              <a:off x="1082676" y="3014662"/>
              <a:ext cx="21113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19" name="Line 87"/>
            <p:cNvSpPr>
              <a:spLocks noChangeShapeType="1"/>
            </p:cNvSpPr>
            <p:nvPr/>
          </p:nvSpPr>
          <p:spPr bwMode="auto">
            <a:xfrm>
              <a:off x="1082676" y="3184525"/>
              <a:ext cx="21113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20" name="Line 88"/>
            <p:cNvSpPr>
              <a:spLocks noChangeShapeType="1"/>
            </p:cNvSpPr>
            <p:nvPr/>
          </p:nvSpPr>
          <p:spPr bwMode="auto">
            <a:xfrm>
              <a:off x="1103314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21" name="Line 89"/>
            <p:cNvSpPr>
              <a:spLocks noChangeShapeType="1"/>
            </p:cNvSpPr>
            <p:nvPr/>
          </p:nvSpPr>
          <p:spPr bwMode="auto">
            <a:xfrm>
              <a:off x="1123951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22" name="Line 90"/>
            <p:cNvSpPr>
              <a:spLocks noChangeShapeType="1"/>
            </p:cNvSpPr>
            <p:nvPr/>
          </p:nvSpPr>
          <p:spPr bwMode="auto">
            <a:xfrm>
              <a:off x="1146176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23" name="Rectangle 91"/>
            <p:cNvSpPr>
              <a:spLocks noChangeArrowheads="1"/>
            </p:cNvSpPr>
            <p:nvPr/>
          </p:nvSpPr>
          <p:spPr bwMode="auto">
            <a:xfrm>
              <a:off x="1109664" y="3092450"/>
              <a:ext cx="42863" cy="57150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auto">
            <a:xfrm>
              <a:off x="1174751" y="3092450"/>
              <a:ext cx="4921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1082676" y="3014662"/>
              <a:ext cx="211138" cy="42863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26" name="Freeform 94"/>
            <p:cNvSpPr/>
            <p:nvPr/>
          </p:nvSpPr>
          <p:spPr bwMode="auto">
            <a:xfrm>
              <a:off x="1082676" y="3078162"/>
              <a:ext cx="211138" cy="106363"/>
            </a:xfrm>
            <a:custGeom>
              <a:avLst/>
              <a:gdLst>
                <a:gd name="T0" fmla="*/ 133 w 133"/>
                <a:gd name="T1" fmla="*/ 0 h 67"/>
                <a:gd name="T2" fmla="*/ 133 w 133"/>
                <a:gd name="T3" fmla="*/ 67 h 67"/>
                <a:gd name="T4" fmla="*/ 0 w 133"/>
                <a:gd name="T5" fmla="*/ 67 h 67"/>
                <a:gd name="T6" fmla="*/ 0 w 133"/>
                <a:gd name="T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67">
                  <a:moveTo>
                    <a:pt x="133" y="0"/>
                  </a:moveTo>
                  <a:lnTo>
                    <a:pt x="133" y="67"/>
                  </a:lnTo>
                  <a:lnTo>
                    <a:pt x="0" y="67"/>
                  </a:lnTo>
                  <a:lnTo>
                    <a:pt x="0" y="5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27" name="Line 95"/>
            <p:cNvSpPr>
              <a:spLocks noChangeShapeType="1"/>
            </p:cNvSpPr>
            <p:nvPr/>
          </p:nvSpPr>
          <p:spPr bwMode="auto">
            <a:xfrm>
              <a:off x="1174751" y="3092450"/>
              <a:ext cx="4921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28" name="Line 96"/>
            <p:cNvSpPr>
              <a:spLocks noChangeShapeType="1"/>
            </p:cNvSpPr>
            <p:nvPr/>
          </p:nvSpPr>
          <p:spPr bwMode="auto">
            <a:xfrm>
              <a:off x="1174751" y="3121025"/>
              <a:ext cx="98425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29" name="Line 97"/>
            <p:cNvSpPr>
              <a:spLocks noChangeShapeType="1"/>
            </p:cNvSpPr>
            <p:nvPr/>
          </p:nvSpPr>
          <p:spPr bwMode="auto">
            <a:xfrm>
              <a:off x="1174751" y="3149600"/>
              <a:ext cx="98425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</p:grpSp>
      <p:grpSp>
        <p:nvGrpSpPr>
          <p:cNvPr id="30" name="组合 39"/>
          <p:cNvGrpSpPr>
            <a:grpSpLocks noChangeAspect="1"/>
          </p:cNvGrpSpPr>
          <p:nvPr/>
        </p:nvGrpSpPr>
        <p:grpSpPr>
          <a:xfrm>
            <a:off x="3839939" y="4859596"/>
            <a:ext cx="427355" cy="288000"/>
            <a:chOff x="6084888" y="2105025"/>
            <a:chExt cx="146050" cy="98425"/>
          </a:xfrm>
        </p:grpSpPr>
        <p:sp>
          <p:nvSpPr>
            <p:cNvPr id="31" name="Freeform 393"/>
            <p:cNvSpPr/>
            <p:nvPr/>
          </p:nvSpPr>
          <p:spPr bwMode="auto">
            <a:xfrm>
              <a:off x="6084888" y="2105025"/>
              <a:ext cx="146050" cy="33338"/>
            </a:xfrm>
            <a:custGeom>
              <a:avLst/>
              <a:gdLst>
                <a:gd name="T0" fmla="*/ 0 w 120"/>
                <a:gd name="T1" fmla="*/ 27 h 27"/>
                <a:gd name="T2" fmla="*/ 60 w 120"/>
                <a:gd name="T3" fmla="*/ 0 h 27"/>
                <a:gd name="T4" fmla="*/ 120 w 1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" h="27">
                  <a:moveTo>
                    <a:pt x="0" y="27"/>
                  </a:moveTo>
                  <a:cubicBezTo>
                    <a:pt x="14" y="10"/>
                    <a:pt x="36" y="0"/>
                    <a:pt x="60" y="0"/>
                  </a:cubicBezTo>
                  <a:cubicBezTo>
                    <a:pt x="84" y="0"/>
                    <a:pt x="106" y="10"/>
                    <a:pt x="120" y="2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32" name="Freeform 394"/>
            <p:cNvSpPr/>
            <p:nvPr/>
          </p:nvSpPr>
          <p:spPr bwMode="auto">
            <a:xfrm>
              <a:off x="6105525" y="2132013"/>
              <a:ext cx="106363" cy="26988"/>
            </a:xfrm>
            <a:custGeom>
              <a:avLst/>
              <a:gdLst>
                <a:gd name="T0" fmla="*/ 0 w 87"/>
                <a:gd name="T1" fmla="*/ 21 h 21"/>
                <a:gd name="T2" fmla="*/ 43 w 87"/>
                <a:gd name="T3" fmla="*/ 0 h 21"/>
                <a:gd name="T4" fmla="*/ 87 w 87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21">
                  <a:moveTo>
                    <a:pt x="0" y="21"/>
                  </a:moveTo>
                  <a:cubicBezTo>
                    <a:pt x="10" y="8"/>
                    <a:pt x="25" y="0"/>
                    <a:pt x="43" y="0"/>
                  </a:cubicBezTo>
                  <a:cubicBezTo>
                    <a:pt x="61" y="0"/>
                    <a:pt x="76" y="8"/>
                    <a:pt x="87" y="2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33" name="Freeform 395"/>
            <p:cNvSpPr/>
            <p:nvPr/>
          </p:nvSpPr>
          <p:spPr bwMode="auto">
            <a:xfrm>
              <a:off x="6124575" y="2160588"/>
              <a:ext cx="66675" cy="17463"/>
            </a:xfrm>
            <a:custGeom>
              <a:avLst/>
              <a:gdLst>
                <a:gd name="T0" fmla="*/ 0 w 54"/>
                <a:gd name="T1" fmla="*/ 14 h 14"/>
                <a:gd name="T2" fmla="*/ 27 w 54"/>
                <a:gd name="T3" fmla="*/ 0 h 14"/>
                <a:gd name="T4" fmla="*/ 54 w 54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4">
                  <a:moveTo>
                    <a:pt x="0" y="14"/>
                  </a:moveTo>
                  <a:cubicBezTo>
                    <a:pt x="6" y="5"/>
                    <a:pt x="16" y="0"/>
                    <a:pt x="27" y="0"/>
                  </a:cubicBezTo>
                  <a:cubicBezTo>
                    <a:pt x="38" y="0"/>
                    <a:pt x="48" y="5"/>
                    <a:pt x="54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34" name="Oval 396"/>
            <p:cNvSpPr>
              <a:spLocks noChangeArrowheads="1"/>
            </p:cNvSpPr>
            <p:nvPr/>
          </p:nvSpPr>
          <p:spPr bwMode="auto">
            <a:xfrm>
              <a:off x="6153150" y="2193925"/>
              <a:ext cx="9525" cy="95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/>
            </a:p>
          </p:txBody>
        </p:sp>
      </p:grpSp>
      <p:sp>
        <p:nvSpPr>
          <p:cNvPr id="35" name="椭圆 34"/>
          <p:cNvSpPr>
            <a:spLocks noChangeAspect="1"/>
          </p:cNvSpPr>
          <p:nvPr/>
        </p:nvSpPr>
        <p:spPr>
          <a:xfrm>
            <a:off x="5732129" y="2574774"/>
            <a:ext cx="576000" cy="576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5732129" y="3690322"/>
            <a:ext cx="576000" cy="576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5732129" y="4859844"/>
            <a:ext cx="576000" cy="576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41" name="矩形 40"/>
          <p:cNvSpPr/>
          <p:nvPr/>
        </p:nvSpPr>
        <p:spPr>
          <a:xfrm>
            <a:off x="6452129" y="2433623"/>
            <a:ext cx="4376276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区位优势。我司位于山东省青岛市，交通网络四通八达，配套服务应有尽有，对于客户需求能够迅速充分满足。</a:t>
            </a:r>
          </a:p>
        </p:txBody>
      </p:sp>
      <p:sp>
        <p:nvSpPr>
          <p:cNvPr id="47" name="矩形 46"/>
          <p:cNvSpPr/>
          <p:nvPr/>
        </p:nvSpPr>
        <p:spPr>
          <a:xfrm>
            <a:off x="6452129" y="3513165"/>
            <a:ext cx="4376276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经验优势。我司主要人员</a:t>
            </a:r>
            <a:r>
              <a:rPr lang="zh-CN"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专注互联网</a:t>
            </a:r>
            <a:r>
              <a:rPr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行业十多年，有丰富的从业经验，对</a:t>
            </a:r>
            <a:r>
              <a:rPr lang="zh-CN"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互联网</a:t>
            </a:r>
            <a:r>
              <a:rPr sz="1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行业和客户需求有准确的把握，能够充分保障客户的托付！</a:t>
            </a:r>
            <a:endParaRPr lang="zh-CN" altLang="en-US" sz="140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452129" y="4650492"/>
            <a:ext cx="4376276" cy="1163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服务优势。我司采用行业客户经理制，根据客户所属行业，分别由客户经理、</a:t>
            </a:r>
            <a:r>
              <a:rPr lang="zh-CN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研发维护人员进行追踪服务指导，</a:t>
            </a:r>
            <a:r>
              <a:rPr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提供量身定制贴身服务，满足客户个性化需求。</a:t>
            </a:r>
            <a:r>
              <a:rPr lang="zh-CN" sz="1335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提供长期的技术支持。</a:t>
            </a:r>
          </a:p>
        </p:txBody>
      </p:sp>
      <p:sp>
        <p:nvSpPr>
          <p:cNvPr id="51" name="矩形 50"/>
          <p:cNvSpPr/>
          <p:nvPr/>
        </p:nvSpPr>
        <p:spPr>
          <a:xfrm>
            <a:off x="794" y="-1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5" name="文本框 54"/>
          <p:cNvSpPr txBox="1"/>
          <p:nvPr/>
        </p:nvSpPr>
        <p:spPr>
          <a:xfrm>
            <a:off x="1957733" y="105816"/>
            <a:ext cx="8584672" cy="74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5" dirty="0">
                <a:solidFill>
                  <a:srgbClr val="F9B61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公司优势</a:t>
            </a:r>
          </a:p>
        </p:txBody>
      </p:sp>
      <p:cxnSp>
        <p:nvCxnSpPr>
          <p:cNvPr id="56" name="直线连接符 55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853601" y="3933579"/>
            <a:ext cx="1268095" cy="6590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11730" b="1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4</a:t>
            </a:r>
          </a:p>
          <a:p>
            <a:pPr algn="l">
              <a:lnSpc>
                <a:spcPct val="90000"/>
              </a:lnSpc>
            </a:pPr>
            <a:endParaRPr kumimoji="1" lang="zh-CN" altLang="en-US" sz="11730" b="1" dirty="0">
              <a:solidFill>
                <a:srgbClr val="1D1D1D"/>
              </a:solidFill>
              <a:ea typeface="宋体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endParaRPr kumimoji="1" lang="en-US" altLang="zh-CN" sz="11735" b="1" dirty="0">
              <a:solidFill>
                <a:schemeClr val="tx1"/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endParaRPr kumimoji="1" lang="en-US" altLang="zh-CN" sz="11735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68477" y="4235043"/>
            <a:ext cx="18084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8742" y="3665035"/>
            <a:ext cx="2160000" cy="28803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325299" y="3665035"/>
            <a:ext cx="2640000" cy="2880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91857" y="3665035"/>
            <a:ext cx="2640000" cy="28803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058414" y="3665035"/>
            <a:ext cx="2640000" cy="2880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2286271" y="1908712"/>
            <a:ext cx="384000" cy="38400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4604073" y="5393227"/>
            <a:ext cx="384000" cy="3840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058414" y="1908712"/>
            <a:ext cx="384000" cy="38400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 panose="020B0503020204020204" charset="-122"/>
            </a:endParaRPr>
          </a:p>
        </p:txBody>
      </p:sp>
      <p:cxnSp>
        <p:nvCxnSpPr>
          <p:cNvPr id="9" name="直接连接符 11"/>
          <p:cNvCxnSpPr/>
          <p:nvPr/>
        </p:nvCxnSpPr>
        <p:spPr>
          <a:xfrm>
            <a:off x="2478271" y="2369024"/>
            <a:ext cx="0" cy="12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2"/>
          <p:cNvCxnSpPr/>
          <p:nvPr/>
        </p:nvCxnSpPr>
        <p:spPr>
          <a:xfrm>
            <a:off x="4788830" y="4049077"/>
            <a:ext cx="0" cy="12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3"/>
          <p:cNvCxnSpPr/>
          <p:nvPr/>
        </p:nvCxnSpPr>
        <p:spPr>
          <a:xfrm>
            <a:off x="7250414" y="2369024"/>
            <a:ext cx="0" cy="12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709959" y="1908713"/>
            <a:ext cx="2582736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5" b="1" dirty="0">
                <a:solidFill>
                  <a:schemeClr val="accent2"/>
                </a:solidFill>
                <a:latin typeface="Century Gothic"/>
                <a:ea typeface="微软雅黑" panose="020B0503020204020204" charset="-122"/>
              </a:rPr>
              <a:t>配置管理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42535" y="4048760"/>
            <a:ext cx="284162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5" b="1" dirty="0">
                <a:solidFill>
                  <a:srgbClr val="F1B015"/>
                </a:solidFill>
                <a:latin typeface="Century Gothic"/>
                <a:ea typeface="微软雅黑" panose="020B0503020204020204" charset="-122"/>
              </a:rPr>
              <a:t>部门申请，补卡管理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22470" y="1908713"/>
            <a:ext cx="2582736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5" b="1" dirty="0">
                <a:solidFill>
                  <a:schemeClr val="accent2"/>
                </a:solidFill>
                <a:latin typeface="Century Gothic"/>
                <a:ea typeface="微软雅黑" panose="020B0503020204020204" charset="-122"/>
                <a:cs typeface="Arial" panose="020B0604020202020204" pitchFamily="34" charset="0"/>
              </a:rPr>
              <a:t>工时，薪资核算</a:t>
            </a:r>
            <a:endParaRPr lang="zh-CN" altLang="en-US" sz="2135" b="1" dirty="0">
              <a:solidFill>
                <a:schemeClr val="accent2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48763" y="4430390"/>
            <a:ext cx="2582736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b="1" dirty="0">
                <a:solidFill>
                  <a:srgbClr val="F1B015"/>
                </a:solidFill>
                <a:latin typeface="Century Gothic"/>
                <a:ea typeface="微软雅黑" panose="020B0503020204020204" charset="-122"/>
                <a:cs typeface="Arial" panose="020B0604020202020204" pitchFamily="34" charset="0"/>
              </a:rPr>
              <a:t>报表信息导出</a:t>
            </a:r>
            <a:endParaRPr lang="zh-CN" altLang="en-US" sz="2135" b="1" dirty="0">
              <a:solidFill>
                <a:srgbClr val="F1B015"/>
              </a:solidFill>
              <a:latin typeface="Century Gothic"/>
              <a:ea typeface="微软雅黑" panose="020B0503020204020204" charset="-122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10074111" y="3413899"/>
            <a:ext cx="768000" cy="779154"/>
            <a:chOff x="7554987" y="2209979"/>
            <a:chExt cx="576000" cy="584365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7554987" y="2218344"/>
              <a:ext cx="576000" cy="576000"/>
            </a:xfrm>
            <a:prstGeom prst="ellipse">
              <a:avLst/>
            </a:prstGeom>
            <a:solidFill>
              <a:srgbClr val="F1B01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endParaRPr lang="zh-CN" altLang="en-US" sz="6400" dirty="0">
                <a:solidFill>
                  <a:schemeClr val="bg1"/>
                </a:solidFill>
                <a:latin typeface="Century Gothic"/>
                <a:ea typeface="微软雅黑" panose="020B050302020402020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14770" y="2209979"/>
              <a:ext cx="418625" cy="56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kumimoji="1" lang="en-US" altLang="zh-CN" sz="4800" dirty="0">
                  <a:solidFill>
                    <a:schemeClr val="bg1"/>
                  </a:solidFill>
                  <a:latin typeface="Century Gothic"/>
                  <a:ea typeface="微软雅黑" panose="020B0503020204020204" charset="-122"/>
                </a:rPr>
                <a:t>+</a:t>
              </a:r>
              <a:endParaRPr kumimoji="1" lang="zh-CN" altLang="en-US" sz="4800" dirty="0">
                <a:solidFill>
                  <a:schemeClr val="bg1"/>
                </a:solidFill>
                <a:latin typeface="Century Gothic"/>
                <a:ea typeface="微软雅黑" panose="020B050302020402020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2633760" y="2338432"/>
            <a:ext cx="2666525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将企业，部门，负责人，人员，制度，福利等信息进行配置，将数据直观的显示出来</a:t>
            </a:r>
          </a:p>
        </p:txBody>
      </p:sp>
      <p:sp>
        <p:nvSpPr>
          <p:cNvPr id="20" name="矩形 19"/>
          <p:cNvSpPr/>
          <p:nvPr/>
        </p:nvSpPr>
        <p:spPr>
          <a:xfrm>
            <a:off x="7557396" y="2292712"/>
            <a:ext cx="2666525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每个人员的工时和发放薪资进行计算，并有每个部门负责人进行确认达到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零错误</a:t>
            </a:r>
            <a:r>
              <a:rPr lang="en-US" altLang="zh-CN" sz="133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</a:p>
        </p:txBody>
      </p:sp>
      <p:sp>
        <p:nvSpPr>
          <p:cNvPr id="21" name="矩形 20"/>
          <p:cNvSpPr/>
          <p:nvPr/>
        </p:nvSpPr>
        <p:spPr>
          <a:xfrm>
            <a:off x="5042478" y="4442386"/>
            <a:ext cx="2666525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每个部门在添加人员或者增加福利，成本预算进行上报申请，经管理员审批即可实施</a:t>
            </a:r>
          </a:p>
        </p:txBody>
      </p:sp>
      <p:sp>
        <p:nvSpPr>
          <p:cNvPr id="22" name="矩形 21"/>
          <p:cNvSpPr/>
          <p:nvPr/>
        </p:nvSpPr>
        <p:spPr>
          <a:xfrm>
            <a:off x="9132796" y="4803322"/>
            <a:ext cx="2666525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可以直观的查看每个部门的成本预算和人员工时，进行对比查看，并且可以进行每年的比较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173099" y="313573"/>
            <a:ext cx="4153939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735" dirty="0">
                <a:solidFill>
                  <a:srgbClr val="F9B616"/>
                </a:solidFill>
                <a:ea typeface="微软雅黑" panose="020B0503020204020204" charset="-122"/>
                <a:cs typeface="Impact" panose="020B0806030902050204"/>
              </a:rPr>
              <a:t>模块总结</a:t>
            </a:r>
          </a:p>
        </p:txBody>
      </p:sp>
      <p:cxnSp>
        <p:nvCxnSpPr>
          <p:cNvPr id="24" name="直线连接符 23"/>
          <p:cNvCxnSpPr/>
          <p:nvPr/>
        </p:nvCxnSpPr>
        <p:spPr>
          <a:xfrm>
            <a:off x="1210984" y="1067183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1140549"/>
            <a:ext cx="7585088" cy="4021323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451687" y="1512028"/>
            <a:ext cx="437651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5" dirty="0">
                <a:solidFill>
                  <a:schemeClr val="accent2"/>
                </a:solidFill>
                <a:ea typeface="宋体" panose="02010600030101010101" pitchFamily="2" charset="-122"/>
              </a:rPr>
              <a:t>THANK YOU</a:t>
            </a:r>
            <a:endParaRPr kumimoji="1" lang="zh-CN" altLang="en-US" sz="5865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687" y="2653690"/>
            <a:ext cx="597791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5" dirty="0">
                <a:solidFill>
                  <a:srgbClr val="FFFFFF"/>
                </a:solidFill>
                <a:ea typeface="宋体" panose="02010600030101010101" pitchFamily="2" charset="-122"/>
              </a:rPr>
              <a:t>FOR</a:t>
            </a:r>
            <a:r>
              <a:rPr kumimoji="1" lang="zh-CN" altLang="en-US" sz="5865" dirty="0">
                <a:solidFill>
                  <a:srgbClr val="FFFFFF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5865" dirty="0">
                <a:solidFill>
                  <a:srgbClr val="FFFFFF"/>
                </a:solidFill>
                <a:ea typeface="宋体" panose="02010600030101010101" pitchFamily="2" charset="-122"/>
              </a:rPr>
              <a:t>WATCHING</a:t>
            </a:r>
            <a:endParaRPr kumimoji="1" lang="zh-CN" altLang="en-US" sz="5865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7646" y="4810314"/>
            <a:ext cx="5003032" cy="25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280"/>
              </a:lnSpc>
            </a:pPr>
            <a:r>
              <a:rPr kumimoji="1" lang="zh-CN" sz="1335" dirty="0">
                <a:solidFill>
                  <a:schemeClr val="accent2"/>
                </a:solidFill>
                <a:ea typeface="微软雅黑" panose="020B0503020204020204" charset="-122"/>
                <a:cs typeface="Arial" panose="020B0604020202020204"/>
              </a:rPr>
              <a:t>山东众数信息科技有限公司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82837" y="0"/>
            <a:ext cx="5656948" cy="6858000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/>
          </a:p>
        </p:txBody>
      </p:sp>
      <p:grpSp>
        <p:nvGrpSpPr>
          <p:cNvPr id="3" name="组 2"/>
          <p:cNvGrpSpPr/>
          <p:nvPr/>
        </p:nvGrpSpPr>
        <p:grpSpPr>
          <a:xfrm>
            <a:off x="6032073" y="615817"/>
            <a:ext cx="6160719" cy="1616671"/>
            <a:chOff x="4743860" y="461861"/>
            <a:chExt cx="4400139" cy="1154667"/>
          </a:xfrm>
        </p:grpSpPr>
        <p:sp>
          <p:nvSpPr>
            <p:cNvPr id="4" name="剪去单角的矩形 3"/>
            <p:cNvSpPr/>
            <p:nvPr/>
          </p:nvSpPr>
          <p:spPr>
            <a:xfrm flipH="1" flipV="1">
              <a:off x="4754355" y="461861"/>
              <a:ext cx="4389644" cy="1144170"/>
            </a:xfrm>
            <a:prstGeom prst="snip1Rect">
              <a:avLst>
                <a:gd name="adj" fmla="val 267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" name="直角三角形 4"/>
            <p:cNvSpPr/>
            <p:nvPr/>
          </p:nvSpPr>
          <p:spPr>
            <a:xfrm flipH="1" flipV="1">
              <a:off x="4743860" y="1291124"/>
              <a:ext cx="325404" cy="325404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81349" y="5648335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5" b="1" dirty="0">
                <a:solidFill>
                  <a:srgbClr val="FFFFFF"/>
                </a:solidFill>
              </a:rPr>
              <a:t>CONTENTS</a:t>
            </a:r>
            <a:endParaRPr kumimoji="1" lang="zh-CN" altLang="en-US" sz="4265" b="1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82410" y="733425"/>
            <a:ext cx="550862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1031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本系统是针对酒店雇佣临时工信息管理而开发的，主要模块分为，人员管控，出勤报表，薪资核算，报表统计等，并进行</a:t>
            </a:r>
            <a:r>
              <a:rPr lang="zh-CN" altLang="en-US" sz="1600" dirty="0">
                <a:solidFill>
                  <a:srgbClr val="1031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统一管理审核，以减少人力，工时，提高办公效率，将数据由书面化转为信息化。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39930" y="2756879"/>
            <a:ext cx="1816555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5" dirty="0">
                <a:solidFill>
                  <a:schemeClr val="bg1"/>
                </a:solidFill>
              </a:rPr>
              <a:t>PART</a:t>
            </a:r>
            <a:r>
              <a:rPr lang="zh-CN" altLang="en-US" sz="2135" dirty="0">
                <a:solidFill>
                  <a:schemeClr val="bg1"/>
                </a:solidFill>
              </a:rPr>
              <a:t> </a:t>
            </a:r>
            <a:r>
              <a:rPr lang="en-US" altLang="zh-CN" sz="2135" dirty="0">
                <a:solidFill>
                  <a:schemeClr val="bg1"/>
                </a:solidFill>
              </a:rPr>
              <a:t>ONE</a:t>
            </a:r>
            <a:endParaRPr kumimoji="1" lang="zh-CN" altLang="en-US" sz="2135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11431" y="2630507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01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39930" y="3624386"/>
            <a:ext cx="1816555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5" dirty="0">
                <a:solidFill>
                  <a:schemeClr val="bg1"/>
                </a:solidFill>
              </a:rPr>
              <a:t>PART</a:t>
            </a:r>
            <a:r>
              <a:rPr lang="zh-CN" altLang="en-US" sz="2135" dirty="0">
                <a:solidFill>
                  <a:schemeClr val="bg1"/>
                </a:solidFill>
              </a:rPr>
              <a:t> </a:t>
            </a:r>
            <a:r>
              <a:rPr lang="en-US" altLang="zh-CN" sz="2135" dirty="0">
                <a:solidFill>
                  <a:schemeClr val="bg1"/>
                </a:solidFill>
              </a:rPr>
              <a:t>TWO</a:t>
            </a:r>
            <a:endParaRPr kumimoji="1" lang="zh-CN" altLang="en-US" sz="2135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11431" y="349801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02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39710" y="4491990"/>
            <a:ext cx="2151380" cy="5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5" dirty="0">
                <a:solidFill>
                  <a:schemeClr val="bg1"/>
                </a:solidFill>
              </a:rPr>
              <a:t>PART THREE</a:t>
            </a:r>
            <a:endParaRPr kumimoji="1" lang="zh-CN" altLang="en-US" sz="2135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11431" y="4365521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03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39710" y="5359400"/>
            <a:ext cx="2045335" cy="5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5" dirty="0">
                <a:solidFill>
                  <a:schemeClr val="bg1"/>
                </a:solidFill>
              </a:rPr>
              <a:t>PART</a:t>
            </a:r>
            <a:r>
              <a:rPr lang="zh-CN" altLang="en-US" sz="2135" dirty="0">
                <a:solidFill>
                  <a:schemeClr val="bg1"/>
                </a:solidFill>
              </a:rPr>
              <a:t> </a:t>
            </a:r>
            <a:r>
              <a:rPr lang="en-US" altLang="zh-CN" sz="2135" dirty="0">
                <a:solidFill>
                  <a:schemeClr val="bg1"/>
                </a:solidFill>
              </a:rPr>
              <a:t>FOUR</a:t>
            </a:r>
            <a:endParaRPr kumimoji="1" lang="zh-CN" altLang="en-US" sz="2135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11431" y="5233029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04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64718" y="2756879"/>
            <a:ext cx="1270000" cy="51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13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管理现状</a:t>
            </a:r>
          </a:p>
        </p:txBody>
      </p:sp>
      <p:sp>
        <p:nvSpPr>
          <p:cNvPr id="21" name="矩形 20"/>
          <p:cNvSpPr/>
          <p:nvPr/>
        </p:nvSpPr>
        <p:spPr>
          <a:xfrm>
            <a:off x="10164718" y="3624386"/>
            <a:ext cx="1270000" cy="51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13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解决方案</a:t>
            </a:r>
          </a:p>
        </p:txBody>
      </p:sp>
      <p:sp>
        <p:nvSpPr>
          <p:cNvPr id="22" name="矩形 21"/>
          <p:cNvSpPr/>
          <p:nvPr/>
        </p:nvSpPr>
        <p:spPr>
          <a:xfrm>
            <a:off x="10164718" y="4491893"/>
            <a:ext cx="1270000" cy="51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13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公司优势</a:t>
            </a:r>
          </a:p>
        </p:txBody>
      </p:sp>
      <p:sp>
        <p:nvSpPr>
          <p:cNvPr id="23" name="矩形 22"/>
          <p:cNvSpPr/>
          <p:nvPr/>
        </p:nvSpPr>
        <p:spPr>
          <a:xfrm>
            <a:off x="10164718" y="5359401"/>
            <a:ext cx="887730" cy="51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sz="213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kumimoji="1" lang="zh-CN" altLang="en-US" sz="2135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95" y="3863094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5" b="1" dirty="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68477" y="4235043"/>
            <a:ext cx="34340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6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管理现状</a:t>
            </a:r>
            <a:endParaRPr kumimoji="1" lang="zh-CN" altLang="en-US" sz="6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79170" y="1925320"/>
            <a:ext cx="3182620" cy="4239260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210000"/>
              </a:lnSpc>
            </a:pPr>
            <a:r>
              <a:rPr kumimoji="1" lang="en-US" altLang="zh-CN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1.</a:t>
            </a:r>
            <a:r>
              <a: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素质参差不齐</a:t>
            </a:r>
          </a:p>
          <a:p>
            <a:pPr algn="l">
              <a:lnSpc>
                <a:spcPct val="210000"/>
              </a:lnSpc>
            </a:pPr>
            <a:r>
              <a:rPr kumimoji="1" lang="en-US" altLang="zh-CN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2.</a:t>
            </a:r>
            <a:r>
              <a: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工作自觉性差</a:t>
            </a:r>
          </a:p>
          <a:p>
            <a:pPr algn="l">
              <a:lnSpc>
                <a:spcPct val="210000"/>
              </a:lnSpc>
            </a:pPr>
            <a:r>
              <a:rPr kumimoji="1" lang="en-US" altLang="zh-CN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3.</a:t>
            </a:r>
            <a:r>
              <a: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人员登记不完整</a:t>
            </a:r>
          </a:p>
          <a:p>
            <a:pPr algn="l"/>
            <a:endParaRPr kumimoji="1"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44365" y="1925955"/>
            <a:ext cx="3182620" cy="4238625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220000"/>
              </a:lnSpc>
            </a:pPr>
            <a:r>
              <a:rPr kumimoji="1" lang="en-US" altLang="zh-CN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1.</a:t>
            </a:r>
            <a:r>
              <a: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制度遵守落实不到位</a:t>
            </a:r>
          </a:p>
          <a:p>
            <a:pPr algn="l">
              <a:lnSpc>
                <a:spcPct val="220000"/>
              </a:lnSpc>
            </a:pPr>
            <a:r>
              <a:rPr kumimoji="1" lang="en-US" altLang="zh-CN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2.</a:t>
            </a:r>
            <a:r>
              <a: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工时管理存在漏洞</a:t>
            </a:r>
          </a:p>
          <a:p>
            <a:pPr algn="l">
              <a:lnSpc>
                <a:spcPct val="220000"/>
              </a:lnSpc>
            </a:pPr>
            <a:r>
              <a:rPr kumimoji="1" lang="en-US" altLang="zh-CN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3.</a:t>
            </a:r>
            <a:r>
              <a: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酒店资源浪费，易出错</a:t>
            </a:r>
          </a:p>
        </p:txBody>
      </p:sp>
      <p:sp>
        <p:nvSpPr>
          <p:cNvPr id="11" name="矩形 10"/>
          <p:cNvSpPr/>
          <p:nvPr/>
        </p:nvSpPr>
        <p:spPr>
          <a:xfrm>
            <a:off x="903117" y="4590323"/>
            <a:ext cx="76475" cy="1558165"/>
          </a:xfrm>
          <a:prstGeom prst="rect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21625" y="1925955"/>
            <a:ext cx="3182620" cy="4239895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40000"/>
              </a:lnSpc>
            </a:pPr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1.</a:t>
            </a:r>
            <a:r>
              <a:rPr kumimoji="1" lang="zh-CN" altLang="en-US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部分信息依然按照传统的纸质方式</a:t>
            </a:r>
          </a:p>
          <a:p>
            <a:pPr algn="l">
              <a:lnSpc>
                <a:spcPct val="140000"/>
              </a:lnSpc>
            </a:pPr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2.</a:t>
            </a:r>
            <a:r>
              <a:rPr kumimoji="1" lang="zh-CN" altLang="en-US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薪资结算消耗人力较大且容易出现问题</a:t>
            </a:r>
          </a:p>
          <a:p>
            <a:pPr algn="l">
              <a:lnSpc>
                <a:spcPct val="140000"/>
              </a:lnSpc>
            </a:pPr>
            <a:r>
              <a:rPr kumimoji="1" lang="en-US" altLang="zh-CN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3</a:t>
            </a:r>
            <a:r>
              <a:rPr kumimoji="1" lang="en-US" altLang="zh-CN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.</a:t>
            </a:r>
            <a:r>
              <a:rPr kumimoji="1"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无系统化报表或</a:t>
            </a:r>
            <a:r>
              <a:rPr kumimoji="1"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报表</a:t>
            </a:r>
            <a:r>
              <a:rPr kumimoji="1" lang="zh-CN" altLang="en-US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信息不直观，难对比</a:t>
            </a:r>
          </a:p>
        </p:txBody>
      </p:sp>
      <p:sp>
        <p:nvSpPr>
          <p:cNvPr id="16" name="矩形 15"/>
          <p:cNvSpPr/>
          <p:nvPr/>
        </p:nvSpPr>
        <p:spPr>
          <a:xfrm>
            <a:off x="7845291" y="4590323"/>
            <a:ext cx="76475" cy="1558165"/>
          </a:xfrm>
          <a:prstGeom prst="rect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57780" y="313690"/>
            <a:ext cx="731139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735" dirty="0">
                <a:solidFill>
                  <a:srgbClr val="F9B616"/>
                </a:solidFill>
                <a:ea typeface="微软雅黑" panose="020B0503020204020204" charset="-122"/>
                <a:cs typeface="Impact" panose="020B0806030902050204"/>
              </a:rPr>
              <a:t>现在酒店临时工管理现状</a:t>
            </a:r>
          </a:p>
        </p:txBody>
      </p:sp>
      <p:cxnSp>
        <p:nvCxnSpPr>
          <p:cNvPr id="19" name="直线连接符 18"/>
          <p:cNvCxnSpPr/>
          <p:nvPr/>
        </p:nvCxnSpPr>
        <p:spPr>
          <a:xfrm>
            <a:off x="1293534" y="1067183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79170" y="1413510"/>
            <a:ext cx="3182620" cy="5111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人员</a:t>
            </a:r>
          </a:p>
        </p:txBody>
      </p:sp>
      <p:sp>
        <p:nvSpPr>
          <p:cNvPr id="24" name="矩形 23"/>
          <p:cNvSpPr/>
          <p:nvPr/>
        </p:nvSpPr>
        <p:spPr>
          <a:xfrm>
            <a:off x="4444365" y="1414145"/>
            <a:ext cx="3182620" cy="5111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管理</a:t>
            </a:r>
          </a:p>
        </p:txBody>
      </p:sp>
      <p:sp>
        <p:nvSpPr>
          <p:cNvPr id="25" name="矩形 24"/>
          <p:cNvSpPr/>
          <p:nvPr/>
        </p:nvSpPr>
        <p:spPr>
          <a:xfrm>
            <a:off x="7921625" y="1413510"/>
            <a:ext cx="3182620" cy="5111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信息</a:t>
            </a:r>
          </a:p>
        </p:txBody>
      </p:sp>
      <p:sp>
        <p:nvSpPr>
          <p:cNvPr id="26" name="矩形 25"/>
          <p:cNvSpPr/>
          <p:nvPr/>
        </p:nvSpPr>
        <p:spPr>
          <a:xfrm>
            <a:off x="4368312" y="4606198"/>
            <a:ext cx="76475" cy="1558165"/>
          </a:xfrm>
          <a:prstGeom prst="rect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11977" y="1399232"/>
            <a:ext cx="3550992" cy="3550992"/>
            <a:chOff x="1411977" y="1399232"/>
            <a:chExt cx="3550992" cy="3550992"/>
          </a:xfrm>
        </p:grpSpPr>
        <p:sp>
          <p:nvSpPr>
            <p:cNvPr id="2" name="空心弧 1"/>
            <p:cNvSpPr/>
            <p:nvPr/>
          </p:nvSpPr>
          <p:spPr>
            <a:xfrm rot="16200000">
              <a:off x="1411977" y="1399232"/>
              <a:ext cx="3550992" cy="3550992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497110" y="1484364"/>
              <a:ext cx="3380729" cy="3380729"/>
            </a:xfrm>
            <a:prstGeom prst="ellipse">
              <a:avLst/>
            </a:prstGeom>
            <a:noFill/>
            <a:ln w="381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598473" y="351151"/>
            <a:ext cx="550359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solidFill>
                  <a:schemeClr val="accent2"/>
                </a:solidFill>
                <a:ea typeface="微软雅黑" panose="020B0503020204020204" charset="-122"/>
                <a:cs typeface="Impact" panose="020B0806030902050204"/>
              </a:rPr>
              <a:t>详细说明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98160" y="1484630"/>
            <a:ext cx="5653405" cy="4490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kumimoji="1" lang="zh-CN" altLang="en-US" sz="2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在酒店临时工管理中人员相对比较混乱，在信息上存在登记，工时，结算的问题出现，纸质化的办公不利于长期的企业发展，在部分公司福利，安排中也会存在打擦边球，硬制度落实不到位的问题。</a:t>
            </a:r>
          </a:p>
          <a:p>
            <a:pPr>
              <a:lnSpc>
                <a:spcPct val="130000"/>
              </a:lnSpc>
            </a:pPr>
            <a:r>
              <a:rPr kumimoji="1" lang="zh-CN" altLang="en-US" sz="2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从办公效率上也是在一部分时间里对人力的消耗是比较大的。 从人员的工时登记，到薪资的发放，都需要通过人员的仔细计算来完成，不能直观的查看每个部门的福利，工时，人员的信息。</a:t>
            </a:r>
          </a:p>
        </p:txBody>
      </p:sp>
      <p:sp>
        <p:nvSpPr>
          <p:cNvPr id="6" name="椭圆 5"/>
          <p:cNvSpPr/>
          <p:nvPr/>
        </p:nvSpPr>
        <p:spPr>
          <a:xfrm>
            <a:off x="1723374" y="1710628"/>
            <a:ext cx="2928197" cy="292819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853601" y="3933579"/>
            <a:ext cx="1269365" cy="3342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11735" b="1" dirty="0">
                <a:solidFill>
                  <a:schemeClr val="bg1"/>
                </a:solidFill>
                <a:ea typeface="宋体" panose="02010600030101010101" pitchFamily="2" charset="-122"/>
              </a:rPr>
              <a:t>2</a:t>
            </a:r>
            <a:endParaRPr kumimoji="1" lang="zh-CN" altLang="en-US" sz="1173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endParaRPr kumimoji="1" lang="en-US" altLang="zh-CN" sz="11735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68477" y="4235043"/>
            <a:ext cx="34340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6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解决方案</a:t>
            </a:r>
            <a:endParaRPr kumimoji="1" lang="zh-CN" altLang="en-US" sz="6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7733" y="105816"/>
            <a:ext cx="8584672" cy="74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5" dirty="0">
                <a:solidFill>
                  <a:srgbClr val="F9B61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问题的解决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1217330" y="1826265"/>
            <a:ext cx="1343369" cy="513272"/>
          </a:xfrm>
          <a:prstGeom prst="roundRect">
            <a:avLst>
              <a:gd name="adj" fmla="val 7843"/>
            </a:avLst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pPr algn="ctr" defTabSz="913765"/>
            <a:r>
              <a:rPr lang="en-US" sz="3200" b="1" dirty="0">
                <a:solidFill>
                  <a:schemeClr val="bg1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217330" y="3135239"/>
            <a:ext cx="1343369" cy="513272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pPr algn="ctr" defTabSz="913765"/>
            <a:r>
              <a:rPr lang="en-US" sz="3200" b="1" dirty="0">
                <a:solidFill>
                  <a:schemeClr val="bg1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217330" y="4444213"/>
            <a:ext cx="1343369" cy="513272"/>
          </a:xfrm>
          <a:prstGeom prst="roundRect">
            <a:avLst>
              <a:gd name="adj" fmla="val 7843"/>
            </a:avLst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pPr algn="ctr" defTabSz="913765"/>
            <a:r>
              <a:rPr lang="en-US" sz="3200" b="1" dirty="0">
                <a:solidFill>
                  <a:schemeClr val="bg1"/>
                </a:solidFill>
                <a:ea typeface="宋体" panose="02010600030101010101" pitchFamily="2" charset="-122"/>
              </a:rPr>
              <a:t>3</a:t>
            </a:r>
          </a:p>
        </p:txBody>
      </p:sp>
      <p:cxnSp>
        <p:nvCxnSpPr>
          <p:cNvPr id="8" name="直接连接符 6"/>
          <p:cNvCxnSpPr>
            <a:stCxn id="4" idx="2"/>
            <a:endCxn id="5" idx="0"/>
          </p:cNvCxnSpPr>
          <p:nvPr/>
        </p:nvCxnSpPr>
        <p:spPr>
          <a:xfrm>
            <a:off x="1889013" y="2354778"/>
            <a:ext cx="0" cy="7956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9"/>
          <p:cNvCxnSpPr>
            <a:stCxn id="5" idx="2"/>
            <a:endCxn id="6" idx="0"/>
          </p:cNvCxnSpPr>
          <p:nvPr/>
        </p:nvCxnSpPr>
        <p:spPr>
          <a:xfrm>
            <a:off x="1889013" y="3663116"/>
            <a:ext cx="0" cy="7962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65"/>
          <p:cNvCxnSpPr/>
          <p:nvPr/>
        </p:nvCxnSpPr>
        <p:spPr>
          <a:xfrm flipH="1">
            <a:off x="2263140" y="2886075"/>
            <a:ext cx="877062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77"/>
          <p:cNvCxnSpPr/>
          <p:nvPr/>
        </p:nvCxnSpPr>
        <p:spPr>
          <a:xfrm flipH="1">
            <a:off x="2263140" y="4180840"/>
            <a:ext cx="877062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616200" y="3140710"/>
            <a:ext cx="8417560" cy="849630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在人员管理上统一存储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，将每个人的信息单独保存，按照每个部门的负责人进行监督管理，对制度的落实，人员评比统一登记入库。</a:t>
            </a:r>
          </a:p>
        </p:txBody>
      </p:sp>
      <p:sp>
        <p:nvSpPr>
          <p:cNvPr id="20" name="矩形 19"/>
          <p:cNvSpPr/>
          <p:nvPr/>
        </p:nvSpPr>
        <p:spPr>
          <a:xfrm>
            <a:off x="2616200" y="4472940"/>
            <a:ext cx="8417560" cy="808990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对于上班迟到，早退，旷工，请假以及福利等信息，将统一存入表格中，被拉入黑名单，屡教不改的员工进行拉黑处理，在下一次的用工中进行提示。</a:t>
            </a:r>
          </a:p>
        </p:txBody>
      </p:sp>
      <p:sp>
        <p:nvSpPr>
          <p:cNvPr id="26" name="矩形 25"/>
          <p:cNvSpPr/>
          <p:nvPr/>
        </p:nvSpPr>
        <p:spPr>
          <a:xfrm>
            <a:off x="2745740" y="1826260"/>
            <a:ext cx="8543290" cy="890270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将传统的纸质化办公，替代为高效率的信息化办公，减少人员，材料的消耗，更直观的查看数据信息，降低出错率。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104143" y="0"/>
            <a:ext cx="6088651" cy="68580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上箭头 1"/>
          <p:cNvSpPr/>
          <p:nvPr/>
        </p:nvSpPr>
        <p:spPr>
          <a:xfrm>
            <a:off x="10199058" y="3813045"/>
            <a:ext cx="1466357" cy="2794963"/>
          </a:xfrm>
          <a:prstGeom prst="upArrow">
            <a:avLst/>
          </a:prstGeom>
          <a:gradFill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上箭头 2"/>
          <p:cNvSpPr/>
          <p:nvPr/>
        </p:nvSpPr>
        <p:spPr>
          <a:xfrm rot="10800000">
            <a:off x="624186" y="836713"/>
            <a:ext cx="1466357" cy="2794963"/>
          </a:xfrm>
          <a:prstGeom prst="upArrow">
            <a:avLst/>
          </a:prstGeom>
          <a:gradFill>
            <a:gsLst>
              <a:gs pos="0">
                <a:schemeClr val="bg1">
                  <a:alpha val="6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椭圆 3"/>
          <p:cNvSpPr/>
          <p:nvPr/>
        </p:nvSpPr>
        <p:spPr>
          <a:xfrm>
            <a:off x="4608411" y="1700369"/>
            <a:ext cx="2976771" cy="29767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4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365" tIns="285365" rIns="285365" bIns="285365" numCol="1" spcCol="1270" anchor="ctr" anchorCtr="0">
            <a:noAutofit/>
          </a:bodyPr>
          <a:lstStyle/>
          <a:p>
            <a:pPr algn="ctr"/>
            <a:endParaRPr lang="en-US" altLang="zh-CN" sz="16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3216474" y="1478436"/>
          <a:ext cx="5760640" cy="3420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410845" y="4620895"/>
            <a:ext cx="4246880" cy="1987550"/>
          </a:xfrm>
          <a:prstGeom prst="rect">
            <a:avLst/>
          </a:prstGeom>
          <a:effectLst/>
        </p:spPr>
        <p:txBody>
          <a:bodyPr wrap="square" lIns="121899" tIns="60949" rIns="121899" bIns="60949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降低了人员成本</a:t>
            </a:r>
          </a:p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降低了酒店资源浪费</a:t>
            </a:r>
          </a:p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降低了信息不完整</a:t>
            </a:r>
          </a:p>
        </p:txBody>
      </p:sp>
      <p:sp>
        <p:nvSpPr>
          <p:cNvPr id="7" name="TextBox 56"/>
          <p:cNvSpPr txBox="1"/>
          <p:nvPr/>
        </p:nvSpPr>
        <p:spPr>
          <a:xfrm>
            <a:off x="624198" y="4064937"/>
            <a:ext cx="3820473" cy="612775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ctr"/>
            <a:r>
              <a:rPr lang="zh-CN" sz="3200" b="1" dirty="0">
                <a:solidFill>
                  <a:srgbClr val="404040"/>
                </a:solidFill>
                <a:effectLst/>
                <a:latin typeface="+mn-lt"/>
              </a:rPr>
              <a:t>降低</a:t>
            </a:r>
          </a:p>
        </p:txBody>
      </p:sp>
      <p:sp>
        <p:nvSpPr>
          <p:cNvPr id="8" name="矩形 7"/>
          <p:cNvSpPr/>
          <p:nvPr/>
        </p:nvSpPr>
        <p:spPr>
          <a:xfrm>
            <a:off x="7920998" y="1318133"/>
            <a:ext cx="3648405" cy="1987550"/>
          </a:xfrm>
          <a:prstGeom prst="rect">
            <a:avLst/>
          </a:prstGeom>
          <a:effectLst/>
        </p:spPr>
        <p:txBody>
          <a:bodyPr wrap="square" lIns="121899" tIns="60949" rIns="121899" bIns="60949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提高工作效率成本</a:t>
            </a:r>
          </a:p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提高数据检测力度</a:t>
            </a:r>
          </a:p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提高管理上的制度落实</a:t>
            </a:r>
          </a:p>
        </p:txBody>
      </p:sp>
      <p:sp>
        <p:nvSpPr>
          <p:cNvPr id="9" name="TextBox 58"/>
          <p:cNvSpPr txBox="1"/>
          <p:nvPr/>
        </p:nvSpPr>
        <p:spPr>
          <a:xfrm>
            <a:off x="7920990" y="740410"/>
            <a:ext cx="3648710" cy="612775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ctr"/>
            <a:r>
              <a:rPr lang="zh-CN" sz="3200" b="1" dirty="0">
                <a:solidFill>
                  <a:srgbClr val="F1B015"/>
                </a:solidFill>
                <a:effectLst/>
                <a:latin typeface="+mn-lt"/>
              </a:rPr>
              <a:t>提  高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853601" y="3933579"/>
            <a:ext cx="1268095" cy="496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11730" b="1" dirty="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</a:t>
            </a:r>
          </a:p>
          <a:p>
            <a:pPr algn="l">
              <a:lnSpc>
                <a:spcPct val="90000"/>
              </a:lnSpc>
            </a:pPr>
            <a:endParaRPr kumimoji="1" lang="en-US" altLang="zh-CN" sz="11735" b="1" dirty="0">
              <a:solidFill>
                <a:schemeClr val="tx1"/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endParaRPr kumimoji="1" lang="en-US" altLang="zh-CN" sz="11735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68477" y="4235043"/>
            <a:ext cx="34340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公司优势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623</Words>
  <Application>Microsoft Office PowerPoint</Application>
  <PresentationFormat>自定义</PresentationFormat>
  <Paragraphs>80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方正粗宋简体</vt:lpstr>
      <vt:lpstr>宋体</vt:lpstr>
      <vt:lpstr>微软雅黑</vt:lpstr>
      <vt:lpstr>Arial</vt:lpstr>
      <vt:lpstr>Calibri</vt:lpstr>
      <vt:lpstr>Century Gothic</vt:lpstr>
      <vt:lpstr>Impact</vt:lpstr>
      <vt:lpstr>Segoe UI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John Su</cp:lastModifiedBy>
  <cp:revision>119</cp:revision>
  <dcterms:created xsi:type="dcterms:W3CDTF">2010-04-12T23:12:00Z</dcterms:created>
  <dcterms:modified xsi:type="dcterms:W3CDTF">2017-11-07T12:14:01Z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KSOProductBuildVer">
    <vt:lpwstr>2052-10.1.0.6929</vt:lpwstr>
  </property>
</Properties>
</file>